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6" r:id="rId2"/>
    <p:sldId id="257" r:id="rId3"/>
    <p:sldId id="258" r:id="rId4"/>
    <p:sldId id="451" r:id="rId5"/>
    <p:sldId id="259" r:id="rId6"/>
    <p:sldId id="260" r:id="rId7"/>
    <p:sldId id="452" r:id="rId8"/>
    <p:sldId id="453" r:id="rId9"/>
    <p:sldId id="454" r:id="rId10"/>
    <p:sldId id="455" r:id="rId11"/>
    <p:sldId id="456" r:id="rId12"/>
    <p:sldId id="457" r:id="rId13"/>
    <p:sldId id="458" r:id="rId14"/>
    <p:sldId id="459" r:id="rId15"/>
    <p:sldId id="460" r:id="rId16"/>
    <p:sldId id="461" r:id="rId17"/>
    <p:sldId id="462" r:id="rId18"/>
    <p:sldId id="464" r:id="rId19"/>
    <p:sldId id="620" r:id="rId20"/>
    <p:sldId id="463" r:id="rId21"/>
    <p:sldId id="465" r:id="rId22"/>
    <p:sldId id="466" r:id="rId23"/>
    <p:sldId id="467" r:id="rId24"/>
    <p:sldId id="468" r:id="rId25"/>
    <p:sldId id="469" r:id="rId26"/>
    <p:sldId id="470" r:id="rId27"/>
    <p:sldId id="471" r:id="rId28"/>
    <p:sldId id="474" r:id="rId29"/>
    <p:sldId id="473" r:id="rId30"/>
    <p:sldId id="472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0" y="1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94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4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2825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57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198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62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44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9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3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39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4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5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684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28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1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6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17979-770F-40D3-9B9F-B6144EB7E782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651DDA-7E6C-4BB8-B7C0-987855163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2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0F887-4377-4DD7-9397-29501C362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1420000">
            <a:off x="933731" y="636075"/>
            <a:ext cx="9755187" cy="2766528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CN" sz="9600" b="1" dirty="0">
                <a:solidFill>
                  <a:srgbClr val="0000CC"/>
                </a:solidFill>
                <a:latin typeface="Book Antiqua" panose="02040602050305030304" pitchFamily="18" charset="0"/>
                <a:ea typeface="STZhongsong" panose="02010600040101010101" pitchFamily="2" charset="-122"/>
              </a:rPr>
            </a:br>
            <a:br>
              <a:rPr lang="en-US" altLang="zh-CN" sz="9600" b="1" dirty="0">
                <a:solidFill>
                  <a:srgbClr val="0000CC"/>
                </a:solidFill>
                <a:latin typeface="Book Antiqua" panose="02040602050305030304" pitchFamily="18" charset="0"/>
                <a:ea typeface="STZhongsong" panose="02010600040101010101" pitchFamily="2" charset="-122"/>
              </a:rPr>
            </a:br>
            <a:br>
              <a:rPr lang="en-US" altLang="zh-CN" sz="9600" b="1" dirty="0">
                <a:solidFill>
                  <a:srgbClr val="0000CC"/>
                </a:solidFill>
                <a:latin typeface="Book Antiqua" panose="02040602050305030304" pitchFamily="18" charset="0"/>
                <a:ea typeface="STZhongsong" panose="02010600040101010101" pitchFamily="2" charset="-122"/>
              </a:rPr>
            </a:br>
            <a:r>
              <a:rPr lang="zh-CN" altLang="en-US" sz="7300" b="1" dirty="0">
                <a:solidFill>
                  <a:schemeClr val="tx1"/>
                </a:solidFill>
                <a:latin typeface="Book Antiqua" panose="02040602050305030304" pitchFamily="18" charset="0"/>
                <a:ea typeface="STZhongsong" panose="02010600040101010101" pitchFamily="2" charset="-122"/>
              </a:rPr>
              <a:t>经文：</a:t>
            </a:r>
            <a:br>
              <a:rPr lang="en-US" altLang="zh-CN" sz="9600" b="1" dirty="0">
                <a:solidFill>
                  <a:srgbClr val="0000CC"/>
                </a:solidFill>
                <a:latin typeface="Book Antiqua" panose="02040602050305030304" pitchFamily="18" charset="0"/>
                <a:ea typeface="STZhongsong" panose="02010600040101010101" pitchFamily="2" charset="-122"/>
              </a:rPr>
            </a:br>
            <a:r>
              <a:rPr lang="zh-CN" altLang="en-US" sz="6700" b="1" dirty="0">
                <a:solidFill>
                  <a:srgbClr val="0000CC"/>
                </a:solidFill>
                <a:latin typeface="Book Antiqua" panose="02040602050305030304" pitchFamily="18" charset="0"/>
                <a:ea typeface="STZhongsong" panose="02010600040101010101" pitchFamily="2" charset="-122"/>
              </a:rPr>
              <a:t>马太福音</a:t>
            </a:r>
            <a:r>
              <a:rPr lang="en-US" altLang="zh-CN" sz="6700" b="1" dirty="0">
                <a:solidFill>
                  <a:srgbClr val="0000CC"/>
                </a:solidFill>
                <a:latin typeface="Book Antiqua" panose="02040602050305030304" pitchFamily="18" charset="0"/>
                <a:ea typeface="STZhongsong" panose="02010600040101010101" pitchFamily="2" charset="-122"/>
              </a:rPr>
              <a:t>4:18-22</a:t>
            </a:r>
            <a:endParaRPr lang="en-US" sz="9600" dirty="0">
              <a:solidFill>
                <a:srgbClr val="FF0000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pic>
        <p:nvPicPr>
          <p:cNvPr id="2050" name="Picture 2" descr="Image result for 阅读圣经">
            <a:extLst>
              <a:ext uri="{FF2B5EF4-FFF2-40B4-BE49-F238E27FC236}">
                <a16:creationId xmlns:a16="http://schemas.microsoft.com/office/drawing/2014/main" id="{EB816FC0-E9F9-4F65-96ED-65E2A0227C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550" y="3790063"/>
            <a:ext cx="4152900" cy="30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11010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壹</a:t>
            </a:r>
            <a:r>
              <a:rPr lang="en-US" altLang="zh-CN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不是时间而是基督</a:t>
            </a:r>
            <a:endParaRPr lang="en-US" sz="4400" dirty="0">
              <a:solidFill>
                <a:srgbClr val="990099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564884"/>
            <a:ext cx="10464505" cy="4635065"/>
          </a:xfrm>
        </p:spPr>
        <p:txBody>
          <a:bodyPr>
            <a:normAutofit/>
          </a:bodyPr>
          <a:lstStyle/>
          <a:p>
            <a:pPr algn="just"/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为什么这样说呢？</a:t>
            </a:r>
          </a:p>
          <a:p>
            <a:pPr algn="just"/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因为，彼得他们在遇见耶稣之前，他们已经在世上过了几十个新年了，</a:t>
            </a:r>
            <a:r>
              <a:rPr lang="zh-CN" altLang="en-US" sz="3200" b="0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这些“新年”并没有改变他们的生命</a:t>
            </a: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</a:p>
          <a:p>
            <a:pPr algn="just"/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而且我们也知道，若没有遇见基督，彼得只会在这个世界里继续度过几十个新年，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/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然后作为加利利的渔民或者加利利小有名气的人，被时间埋葬，他们的一生就此结束了。</a:t>
            </a:r>
            <a:endParaRPr lang="zh-CN" altLang="en-US" sz="3600" b="1" i="0" dirty="0">
              <a:solidFill>
                <a:srgbClr val="333333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46028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63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壹</a:t>
            </a:r>
            <a:r>
              <a:rPr lang="en-US" altLang="zh-CN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不是时间而是基督</a:t>
            </a:r>
            <a:endParaRPr lang="en-US" sz="4400" dirty="0">
              <a:solidFill>
                <a:srgbClr val="990099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564884"/>
            <a:ext cx="10396883" cy="4073915"/>
          </a:xfrm>
        </p:spPr>
        <p:txBody>
          <a:bodyPr>
            <a:normAutofit/>
          </a:bodyPr>
          <a:lstStyle/>
          <a:p>
            <a:r>
              <a:rPr lang="zh-CN" altLang="en-US" sz="400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耶稣对他们说：                                              “</a:t>
            </a:r>
            <a:r>
              <a:rPr lang="zh-CN" altLang="en-US" sz="4000" i="0" dirty="0">
                <a:solidFill>
                  <a:srgbClr val="0000CC"/>
                </a:solidFill>
                <a:effectLst/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来跟从我！                                                          我要叫你们得人                                                    </a:t>
            </a:r>
            <a:r>
              <a:rPr lang="zh-CN" altLang="en-US" sz="400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如得鱼一样。”</a:t>
            </a:r>
            <a:endParaRPr lang="zh-CN" altLang="en-US" sz="4000" b="1" i="0" dirty="0">
              <a:solidFill>
                <a:srgbClr val="333333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AutoShape 2" descr="Image">
            <a:extLst>
              <a:ext uri="{FF2B5EF4-FFF2-40B4-BE49-F238E27FC236}">
                <a16:creationId xmlns:a16="http://schemas.microsoft.com/office/drawing/2014/main" id="{44FA8465-A277-4A8B-888D-A0E8B40E0AA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mage">
            <a:extLst>
              <a:ext uri="{FF2B5EF4-FFF2-40B4-BE49-F238E27FC236}">
                <a16:creationId xmlns:a16="http://schemas.microsoft.com/office/drawing/2014/main" id="{BFE918D6-A5EC-4CE6-B5CF-D318ADCB74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Image">
            <a:extLst>
              <a:ext uri="{FF2B5EF4-FFF2-40B4-BE49-F238E27FC236}">
                <a16:creationId xmlns:a16="http://schemas.microsoft.com/office/drawing/2014/main" id="{A0DE54C8-E02D-40A2-9B69-4353488CCA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Real People meet a Real God: Four Fisherman Abandon Their Boats!">
            <a:extLst>
              <a:ext uri="{FF2B5EF4-FFF2-40B4-BE49-F238E27FC236}">
                <a16:creationId xmlns:a16="http://schemas.microsoft.com/office/drawing/2014/main" id="{6AFF7B29-59A3-4F2D-80B2-D2D66F9D1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608" y="1361232"/>
            <a:ext cx="7203173" cy="5049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13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壹</a:t>
            </a:r>
            <a:r>
              <a:rPr lang="en-US" altLang="zh-CN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不是时间而是基督</a:t>
            </a:r>
            <a:endParaRPr lang="en-US" sz="4400" dirty="0">
              <a:solidFill>
                <a:srgbClr val="990099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564884"/>
            <a:ext cx="10396883" cy="4073915"/>
          </a:xfrm>
        </p:spPr>
        <p:txBody>
          <a:bodyPr>
            <a:normAutofit/>
          </a:bodyPr>
          <a:lstStyle/>
          <a:p>
            <a:pPr algn="just"/>
            <a:r>
              <a:rPr lang="zh-CN" altLang="en-US" sz="3600" b="1" i="0" dirty="0"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但这一天，他们</a:t>
            </a:r>
            <a:r>
              <a:rPr lang="zh-CN" altLang="en-US" sz="3600" b="1" i="0" dirty="0">
                <a:effectLst/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</a:rPr>
              <a:t>遇见了基督</a:t>
            </a:r>
            <a:r>
              <a:rPr lang="zh-CN" altLang="en-US" sz="3600" b="1" i="0" dirty="0"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，他们的生命从此发生了最重大的改变，他们成为完全不一样的人。</a:t>
            </a:r>
          </a:p>
          <a:p>
            <a:pPr algn="just"/>
            <a:r>
              <a:rPr lang="zh-CN" altLang="en-US" sz="3600" b="1" i="0" dirty="0">
                <a:effectLst/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</a:rPr>
              <a:t>自从遇见了基督</a:t>
            </a:r>
            <a:r>
              <a:rPr lang="zh-CN" altLang="en-US" sz="3600" b="1" i="0" dirty="0"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，彼得从一个渔夫，变成了基督的门徒，变成了基督的使徒。</a:t>
            </a:r>
          </a:p>
          <a:p>
            <a:pPr algn="just"/>
            <a:r>
              <a:rPr lang="zh-CN" altLang="en-US" sz="3600" b="1" i="0" dirty="0"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从此以后，他不仅</a:t>
            </a:r>
            <a:r>
              <a:rPr lang="zh-CN" altLang="en-US" sz="3600" b="1" i="0" dirty="0">
                <a:effectLst/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</a:rPr>
              <a:t>影响了很多基督徒</a:t>
            </a:r>
            <a:r>
              <a:rPr lang="zh-CN" altLang="en-US" sz="3600" b="1" i="0" dirty="0"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，也影响了全世界。</a:t>
            </a:r>
          </a:p>
        </p:txBody>
      </p:sp>
    </p:spTree>
    <p:extLst>
      <p:ext uri="{BB962C8B-B14F-4D97-AF65-F5344CB8AC3E}">
        <p14:creationId xmlns:p14="http://schemas.microsoft.com/office/powerpoint/2010/main" val="3163658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壹</a:t>
            </a:r>
            <a:r>
              <a:rPr lang="en-US" altLang="zh-CN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不是时间而是基督</a:t>
            </a:r>
            <a:endParaRPr lang="en-US" sz="4400" dirty="0">
              <a:solidFill>
                <a:srgbClr val="990099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564884"/>
            <a:ext cx="10396883" cy="4073915"/>
          </a:xfrm>
        </p:spPr>
        <p:txBody>
          <a:bodyPr>
            <a:normAutofit/>
          </a:bodyPr>
          <a:lstStyle/>
          <a:p>
            <a:pPr algn="just"/>
            <a:r>
              <a:rPr lang="zh-CN" altLang="en-US" sz="3200" b="1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这些重大改变的发生，不是因为彼得遇见了某个特别的日子，</a:t>
            </a:r>
            <a:r>
              <a:rPr lang="zh-CN" altLang="en-US" sz="3200" b="1" i="0" dirty="0">
                <a:effectLst/>
                <a:highlight>
                  <a:srgbClr val="00FFFF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而是因为彼得“遇见了基督”</a:t>
            </a:r>
            <a:r>
              <a:rPr lang="zh-CN" altLang="en-US" sz="3200" b="1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sz="3200" b="1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/>
            <a:r>
              <a:rPr lang="zh-CN" altLang="en-US" sz="3200" b="0" i="0" dirty="0">
                <a:solidFill>
                  <a:srgbClr val="33333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而且，当我们把“时间”与“主基督”放在一起，做个对比，我们就会惊讶地发现：</a:t>
            </a:r>
          </a:p>
          <a:p>
            <a:pPr algn="just"/>
            <a:r>
              <a:rPr lang="zh-CN" altLang="en-US" sz="35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“时间不能更新你的生命，</a:t>
            </a:r>
            <a:r>
              <a:rPr lang="zh-CN" altLang="en-US" sz="3500" b="1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唯有基督才能更新你的生命</a:t>
            </a:r>
            <a:r>
              <a:rPr lang="zh-CN" altLang="en-US" sz="35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。”</a:t>
            </a:r>
            <a:endParaRPr lang="zh-CN" altLang="en-US" sz="3500" b="0" i="0" dirty="0">
              <a:solidFill>
                <a:srgbClr val="33333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/>
            <a:r>
              <a:rPr lang="zh-CN" altLang="en-US" sz="35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“时间只能更迭，时间不能更新。”</a:t>
            </a:r>
            <a:endParaRPr lang="zh-CN" altLang="en-US" sz="3500" b="0" i="0" dirty="0">
              <a:solidFill>
                <a:srgbClr val="33333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294701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壹</a:t>
            </a:r>
            <a:r>
              <a:rPr lang="en-US" altLang="zh-CN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不是时间而是基督</a:t>
            </a:r>
            <a:endParaRPr lang="en-US" sz="4400" dirty="0">
              <a:solidFill>
                <a:srgbClr val="990099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725575"/>
            <a:ext cx="10396883" cy="4073915"/>
          </a:xfrm>
        </p:spPr>
        <p:txBody>
          <a:bodyPr>
            <a:normAutofit/>
          </a:bodyPr>
          <a:lstStyle/>
          <a:p>
            <a:pPr algn="just"/>
            <a:r>
              <a:rPr lang="zh-CN" altLang="en-US" sz="40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是的，时间从不曾更新你的生命。</a:t>
            </a:r>
          </a:p>
          <a:p>
            <a:pPr algn="just"/>
            <a:r>
              <a:rPr lang="zh-CN" altLang="en-US" sz="40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时间只是记录你的生命，时间只是个刻度。</a:t>
            </a:r>
          </a:p>
          <a:p>
            <a:pPr algn="just"/>
            <a:r>
              <a:rPr lang="zh-CN" altLang="en-US" sz="40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你见过尺子让孩子个子变高吗？</a:t>
            </a:r>
          </a:p>
          <a:p>
            <a:pPr algn="just"/>
            <a:r>
              <a:rPr lang="zh-CN" altLang="en-US" sz="40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同样道理，时间也不能更新我们的生命。 </a:t>
            </a:r>
          </a:p>
        </p:txBody>
      </p:sp>
      <p:sp>
        <p:nvSpPr>
          <p:cNvPr id="4" name="AutoShape 2" descr="Image">
            <a:extLst>
              <a:ext uri="{FF2B5EF4-FFF2-40B4-BE49-F238E27FC236}">
                <a16:creationId xmlns:a16="http://schemas.microsoft.com/office/drawing/2014/main" id="{7062FE46-D174-4140-9AD5-81E9EC1E8F2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2" name="Picture 4" descr="你家孩子身高达标了吗？”今年儿童标准身高表已公布，自测下吧-育儿-中华健康网">
            <a:extLst>
              <a:ext uri="{FF2B5EF4-FFF2-40B4-BE49-F238E27FC236}">
                <a16:creationId xmlns:a16="http://schemas.microsoft.com/office/drawing/2014/main" id="{932F3861-904A-4D67-9683-20A94EB8B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7187" y="58510"/>
            <a:ext cx="3870656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69914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壹</a:t>
            </a:r>
            <a:r>
              <a:rPr lang="en-US" altLang="zh-CN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不是时间而是基督</a:t>
            </a:r>
            <a:endParaRPr lang="en-US" sz="4400" dirty="0">
              <a:solidFill>
                <a:srgbClr val="990099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564884"/>
            <a:ext cx="10512075" cy="4534640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让我们记住：</a:t>
            </a:r>
          </a:p>
          <a:p>
            <a:r>
              <a:rPr lang="zh-CN" altLang="en-US" sz="320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时间只是记录了我们的生命的变化，但时间永远不能带来“生命的更新”。</a:t>
            </a:r>
          </a:p>
          <a:p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《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圣经</a:t>
            </a: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》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神的话告诉我们，</a:t>
            </a:r>
            <a:r>
              <a:rPr lang="zh-CN" altLang="en-US" sz="3200" dirty="0">
                <a:effectLst/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能给我们带来生命更新的，唯独是基督。</a:t>
            </a:r>
          </a:p>
          <a:p>
            <a:r>
              <a:rPr lang="en-US" altLang="zh-CN" sz="3200" dirty="0"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【</a:t>
            </a:r>
            <a:r>
              <a:rPr lang="zh-CN" altLang="en-US" sz="3200" dirty="0"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林后</a:t>
            </a:r>
            <a:r>
              <a:rPr lang="en-US" altLang="zh-CN" sz="3200" dirty="0"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5:17】</a:t>
            </a:r>
            <a:r>
              <a:rPr lang="zh-CN" altLang="en-US" sz="4700" b="1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若有人在基督里，他就是新造的人，旧事已过，都变成新的了。</a:t>
            </a:r>
            <a:endParaRPr lang="zh-CN" altLang="en-US" sz="3500" b="0" i="0" dirty="0">
              <a:solidFill>
                <a:srgbClr val="33333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835899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贰</a:t>
            </a:r>
            <a:r>
              <a:rPr lang="en-US" altLang="zh-CN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跟从基督必然更新</a:t>
            </a:r>
            <a:endParaRPr lang="en-US" sz="4400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145" y="1619798"/>
            <a:ext cx="10596644" cy="4548376"/>
          </a:xfrm>
        </p:spPr>
        <p:txBody>
          <a:bodyPr>
            <a:noAutofit/>
          </a:bodyPr>
          <a:lstStyle/>
          <a:p>
            <a:pPr algn="just"/>
            <a:r>
              <a:rPr lang="zh-CN" altLang="en-US" sz="40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当我们遇见并跟从基督，生命必然发生重大的改变。</a:t>
            </a:r>
          </a:p>
          <a:p>
            <a:pPr algn="just"/>
            <a:r>
              <a:rPr lang="zh-CN" altLang="en-US" sz="40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为什么这样说呢？</a:t>
            </a:r>
          </a:p>
          <a:p>
            <a:pPr algn="just"/>
            <a:r>
              <a:rPr lang="zh-CN" altLang="en-US" sz="40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一个人若陷入水中，他必然被淋湿；一个人若坐上了飞机，他就可以翱翔高空。</a:t>
            </a:r>
          </a:p>
          <a:p>
            <a:pPr algn="just"/>
            <a:r>
              <a:rPr lang="zh-CN" altLang="en-US" sz="40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同样道理，</a:t>
            </a:r>
            <a:r>
              <a:rPr lang="zh-CN" altLang="en-US" sz="4000" i="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当一个人与最有能力的创造主，我们生命的主基督相遇，我们的生命就必然发生重大的改变。</a:t>
            </a:r>
          </a:p>
        </p:txBody>
      </p:sp>
    </p:spTree>
    <p:extLst>
      <p:ext uri="{BB962C8B-B14F-4D97-AF65-F5344CB8AC3E}">
        <p14:creationId xmlns:p14="http://schemas.microsoft.com/office/powerpoint/2010/main" val="39293179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贰</a:t>
            </a:r>
            <a:r>
              <a:rPr lang="en-US" altLang="zh-CN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跟从基督必然更新</a:t>
            </a:r>
            <a:endParaRPr lang="en-US" sz="4400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564884"/>
            <a:ext cx="10517361" cy="4698492"/>
          </a:xfrm>
        </p:spPr>
        <p:txBody>
          <a:bodyPr>
            <a:normAutofit lnSpcReduction="10000"/>
          </a:bodyPr>
          <a:lstStyle/>
          <a:p>
            <a:pPr algn="just"/>
            <a:r>
              <a:rPr lang="zh-CN" altLang="en-US" sz="39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因为，</a:t>
            </a:r>
            <a:r>
              <a:rPr lang="zh-CN" altLang="en-US" sz="39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</a:t>
            </a:r>
            <a:r>
              <a:rPr lang="zh-CN" altLang="en-US" sz="39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的能力超过任何暴雨飓风，祂的能力超过全宇宙的能量，整个宇宙其实都是祂所造的。</a:t>
            </a:r>
          </a:p>
          <a:p>
            <a:pPr algn="just"/>
            <a:r>
              <a:rPr lang="zh-CN" altLang="en-US" sz="3900" b="0" i="0" dirty="0">
                <a:solidFill>
                  <a:srgbClr val="990099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当我们与这样大有能力的基督相遇，我们的生命怎么可能毫无变化呢？！</a:t>
            </a:r>
            <a:endParaRPr lang="en-US" altLang="zh-CN" sz="3900" b="0" i="0" dirty="0">
              <a:solidFill>
                <a:srgbClr val="990099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/>
            <a:r>
              <a:rPr lang="en-US" altLang="zh-CN" sz="39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sz="39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约</a:t>
            </a:r>
            <a:r>
              <a:rPr lang="en-US" altLang="zh-CN" sz="39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1:41】</a:t>
            </a:r>
            <a:r>
              <a:rPr lang="zh-CN" altLang="en-US" sz="390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他</a:t>
            </a:r>
            <a:r>
              <a:rPr lang="en-US" altLang="zh-CN" sz="3900" i="0" dirty="0"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(</a:t>
            </a:r>
            <a:r>
              <a:rPr lang="zh-CN" altLang="en-US" sz="3900" i="0" dirty="0"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安德烈</a:t>
            </a:r>
            <a:r>
              <a:rPr lang="en-US" altLang="zh-CN" sz="3900" i="0" dirty="0"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)</a:t>
            </a:r>
            <a:r>
              <a:rPr lang="zh-CN" altLang="en-US" sz="390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先找着自己的哥哥西门，对他说，</a:t>
            </a:r>
            <a:r>
              <a:rPr lang="zh-CN" altLang="en-US" sz="3900" i="0" dirty="0">
                <a:solidFill>
                  <a:srgbClr val="0000CC"/>
                </a:solidFill>
                <a:effectLst/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我们遇见弥赛亚了</a:t>
            </a:r>
            <a:r>
              <a:rPr lang="zh-CN" altLang="en-US" sz="390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（弥赛亚翻出来，就是基督）！</a:t>
            </a:r>
            <a:endParaRPr lang="en-US" altLang="zh-CN" sz="3900" i="0" dirty="0">
              <a:solidFill>
                <a:srgbClr val="0000CC"/>
              </a:solidFill>
              <a:effectLst/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779532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贰</a:t>
            </a:r>
            <a:r>
              <a:rPr lang="en-US" altLang="zh-CN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跟从基督必然更新</a:t>
            </a:r>
            <a:endParaRPr lang="en-US" sz="4400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534885"/>
            <a:ext cx="10792209" cy="4855282"/>
          </a:xfrm>
        </p:spPr>
        <p:txBody>
          <a:bodyPr>
            <a:normAutofit/>
          </a:bodyPr>
          <a:lstStyle/>
          <a:p>
            <a:r>
              <a:rPr lang="zh-CN" altLang="en-US" sz="40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所以，我们的问题不应该是“为什么遇见基督，生命就会改变？”</a:t>
            </a:r>
          </a:p>
          <a:p>
            <a:r>
              <a:rPr lang="zh-CN" altLang="en-US" sz="40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我们应该这样问：</a:t>
            </a:r>
          </a:p>
          <a:p>
            <a:r>
              <a:rPr lang="zh-CN" altLang="en-US" sz="4000" b="0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CN" altLang="en-US" sz="40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遇见基督，生命怎么可能不发生改变？！</a:t>
            </a:r>
            <a:r>
              <a:rPr lang="zh-CN" altLang="en-US" sz="4000" b="0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</a:p>
          <a:p>
            <a:r>
              <a:rPr lang="zh-CN" altLang="en-US" sz="4000" b="0" i="0" dirty="0">
                <a:effectLst/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因为遇见基督，</a:t>
            </a:r>
          </a:p>
          <a:p>
            <a:r>
              <a:rPr lang="zh-CN" altLang="en-US" sz="40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彼得的生命，被改变了；</a:t>
            </a:r>
          </a:p>
        </p:txBody>
      </p:sp>
    </p:spTree>
    <p:extLst>
      <p:ext uri="{BB962C8B-B14F-4D97-AF65-F5344CB8AC3E}">
        <p14:creationId xmlns:p14="http://schemas.microsoft.com/office/powerpoint/2010/main" val="24302541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贰</a:t>
            </a:r>
            <a:r>
              <a:rPr lang="en-US" altLang="zh-CN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跟从基督必然更新</a:t>
            </a:r>
            <a:endParaRPr lang="en-US" sz="4400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534885"/>
            <a:ext cx="10396883" cy="4855282"/>
          </a:xfrm>
        </p:spPr>
        <p:txBody>
          <a:bodyPr>
            <a:normAutofit/>
          </a:bodyPr>
          <a:lstStyle/>
          <a:p>
            <a:r>
              <a:rPr lang="zh-CN" altLang="en-US" sz="44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约翰的生命，被改变了；</a:t>
            </a:r>
            <a:endParaRPr lang="en-US" altLang="zh-CN" sz="4400" b="0" i="0" dirty="0">
              <a:solidFill>
                <a:schemeClr val="tx1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4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安德烈的生命，被改变了；</a:t>
            </a:r>
            <a:endParaRPr lang="en-US" altLang="zh-CN" sz="44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4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保罗的生命，被改变了；</a:t>
            </a:r>
            <a:endParaRPr lang="en-US" altLang="zh-CN" sz="44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4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提摩太、路加医生的生命。被改变了；</a:t>
            </a:r>
            <a:endParaRPr lang="en-US" altLang="zh-CN" sz="44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4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奥古斯丁的生命，被改变了；</a:t>
            </a:r>
            <a:endParaRPr lang="en-US" altLang="zh-CN" sz="4000" b="0" i="0" dirty="0">
              <a:solidFill>
                <a:schemeClr val="tx1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85351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  <a:latin typeface="Elephant" panose="02020904090505020303" pitchFamily="18" charset="0"/>
                <a:ea typeface="FZCuHeiSongS-B-GB" panose="02000000000000000000" pitchFamily="2" charset="-122"/>
              </a:rPr>
              <a:t>经文</a:t>
            </a:r>
            <a:r>
              <a:rPr lang="en-US" altLang="zh-CN" sz="4000" dirty="0">
                <a:solidFill>
                  <a:schemeClr val="tx1"/>
                </a:solidFill>
                <a:latin typeface="Elephant" panose="02020904090505020303" pitchFamily="18" charset="0"/>
                <a:ea typeface="FZCuHeiSongS-B-GB" panose="02000000000000000000" pitchFamily="2" charset="-122"/>
              </a:rPr>
              <a:t>: </a:t>
            </a:r>
            <a:r>
              <a:rPr lang="zh-CN" altLang="en-US" sz="4000" dirty="0">
                <a:solidFill>
                  <a:schemeClr val="tx1"/>
                </a:solidFill>
                <a:latin typeface="Elephant" panose="02020904090505020303" pitchFamily="18" charset="0"/>
                <a:ea typeface="FZCuHeiSongS-B-GB" panose="02000000000000000000" pitchFamily="2" charset="-122"/>
              </a:rPr>
              <a:t>马太福音</a:t>
            </a:r>
            <a:r>
              <a:rPr lang="en-US" altLang="zh-CN" sz="4000" dirty="0">
                <a:solidFill>
                  <a:schemeClr val="tx1"/>
                </a:solidFill>
                <a:latin typeface="Elephant" panose="02020904090505020303" pitchFamily="18" charset="0"/>
                <a:ea typeface="FZCuHeiSongS-B-GB" panose="02000000000000000000" pitchFamily="2" charset="-122"/>
              </a:rPr>
              <a:t>4:18-22</a:t>
            </a:r>
            <a:endParaRPr lang="en-US" sz="4000" dirty="0">
              <a:solidFill>
                <a:schemeClr val="tx1"/>
              </a:solidFill>
              <a:latin typeface="Elephant" panose="02020904090505020303" pitchFamily="18" charset="0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619798"/>
            <a:ext cx="10396883" cy="4659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18.</a:t>
            </a:r>
            <a:r>
              <a:rPr lang="zh-CN" altLang="en-US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耶稣在加利利海边行走，看见弟兄二人，就是那称呼彼得的西门，和他兄弟安得烈，在海里撒网。他们本是打鱼的。</a:t>
            </a:r>
          </a:p>
          <a:p>
            <a:pPr marL="0" indent="0">
              <a:buNone/>
            </a:pPr>
            <a:r>
              <a:rPr lang="en-US" altLang="zh-CN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19.</a:t>
            </a:r>
            <a:r>
              <a:rPr lang="zh-CN" altLang="en-US" sz="4400" dirty="0">
                <a:solidFill>
                  <a:srgbClr val="0000CC"/>
                </a:solidFill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耶稣对他们说，来跟从我，我要叫你们得人如得鱼一样</a:t>
            </a:r>
            <a:r>
              <a:rPr lang="zh-CN" altLang="en-US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20.</a:t>
            </a:r>
            <a:r>
              <a:rPr lang="zh-CN" altLang="en-US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他们就立刻舍了网，</a:t>
            </a:r>
            <a:r>
              <a:rPr lang="zh-CN" altLang="en-US" sz="4400" dirty="0">
                <a:solidFill>
                  <a:srgbClr val="0000CC"/>
                </a:solidFill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跟从了</a:t>
            </a:r>
            <a:r>
              <a:rPr lang="zh-CN" altLang="en-US" sz="4400" dirty="0">
                <a:solidFill>
                  <a:srgbClr val="0000CC"/>
                </a:solidFill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祂</a:t>
            </a:r>
            <a:r>
              <a:rPr lang="zh-CN" altLang="en-US" sz="3600" b="1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90630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贰</a:t>
            </a:r>
            <a:r>
              <a:rPr lang="en-US" altLang="zh-CN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跟从基督必然更新</a:t>
            </a:r>
            <a:endParaRPr lang="en-US" sz="4400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818228"/>
            <a:ext cx="10586073" cy="4445147"/>
          </a:xfrm>
        </p:spPr>
        <p:txBody>
          <a:bodyPr>
            <a:normAutofit/>
          </a:bodyPr>
          <a:lstStyle/>
          <a:p>
            <a:r>
              <a:rPr lang="zh-CN" altLang="en-US" sz="44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马丁路德的生命，被改变了；</a:t>
            </a:r>
            <a:endParaRPr lang="en-US" altLang="zh-CN" sz="4400" b="0" i="0" dirty="0">
              <a:solidFill>
                <a:schemeClr val="tx1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4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约翰加尔文的生命，被改变了；</a:t>
            </a:r>
            <a:endParaRPr lang="en-US" altLang="zh-CN" sz="44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44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宋尚节、王明道的生命，被改变了！</a:t>
            </a:r>
            <a:endParaRPr lang="en-US" altLang="zh-CN" sz="4400" b="0" i="0" dirty="0">
              <a:solidFill>
                <a:schemeClr val="tx1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4400" b="1" i="0" dirty="0">
                <a:solidFill>
                  <a:srgbClr val="990099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还有千千万万的基督徒，都因为遇见了基督，生命完全改变了。</a:t>
            </a:r>
            <a:endParaRPr lang="zh-CN" altLang="en-US" sz="4800" b="1" i="0" dirty="0">
              <a:solidFill>
                <a:srgbClr val="990099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660638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贰</a:t>
            </a:r>
            <a:r>
              <a:rPr lang="en-US" altLang="zh-CN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跟从基督必然更新</a:t>
            </a:r>
            <a:endParaRPr lang="en-US" sz="4400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433" y="1763233"/>
            <a:ext cx="10596644" cy="4754603"/>
          </a:xfrm>
        </p:spPr>
        <p:txBody>
          <a:bodyPr>
            <a:normAutofit lnSpcReduction="10000"/>
          </a:bodyPr>
          <a:lstStyle/>
          <a:p>
            <a:pPr algn="just"/>
            <a:r>
              <a:rPr lang="zh-CN" altLang="en-US" sz="36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基督的见证人，如同天上的星辰那么多，如同云彩那么绚丽</a:t>
            </a:r>
            <a:r>
              <a:rPr lang="en-US" altLang="zh-CN" sz="36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……</a:t>
            </a:r>
            <a:endParaRPr lang="zh-CN" altLang="en-US" sz="36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/>
            <a:r>
              <a:rPr lang="zh-CN" altLang="en-US" sz="3600" b="0" i="0" dirty="0">
                <a:effectLst/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每一个遇见基督的灵魂，都发生了翻天覆地的巨大改变。所以，请你放心，当你跟从了基督，你的生命也必然改变。</a:t>
            </a:r>
          </a:p>
          <a:p>
            <a:pPr algn="just"/>
            <a:r>
              <a:rPr lang="zh-CN" altLang="en-US" sz="36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因为你的软弱或刚硬，永远不可能胜过主基督改变生命的大能。</a:t>
            </a:r>
          </a:p>
          <a:p>
            <a:pPr algn="just"/>
            <a:r>
              <a:rPr lang="zh-CN" altLang="en-US" sz="4200" b="1" i="0" dirty="0">
                <a:solidFill>
                  <a:srgbClr val="990099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这就是我们基督徒心灵的安息。</a:t>
            </a:r>
            <a:endParaRPr lang="zh-CN" altLang="en-US" sz="4200" b="0" i="0" dirty="0">
              <a:solidFill>
                <a:srgbClr val="990099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3074" name="Picture 2" descr="perla moon on Twitter | Nature, Nature photography, Landscape">
            <a:extLst>
              <a:ext uri="{FF2B5EF4-FFF2-40B4-BE49-F238E27FC236}">
                <a16:creationId xmlns:a16="http://schemas.microsoft.com/office/drawing/2014/main" id="{13DDD15E-F715-4C8B-A82D-ACCE7F721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7100" y="125186"/>
            <a:ext cx="17272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4688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469030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贰</a:t>
            </a:r>
            <a:r>
              <a:rPr lang="en-US" altLang="zh-CN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跟从基督必然更新</a:t>
            </a:r>
            <a:endParaRPr lang="en-US" sz="4400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540329"/>
            <a:ext cx="10580788" cy="4946519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zh-CN" altLang="en-US" sz="40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所以，不要怕你的缺点太顽梗，仰望基督，     呼求祂，</a:t>
            </a:r>
            <a:endParaRPr lang="en-US" altLang="zh-CN" sz="4000" i="0" dirty="0">
              <a:solidFill>
                <a:schemeClr val="tx1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zh-CN" altLang="en-US" sz="40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你必然要胜过你的软弱，因为主基督应许说“</a:t>
            </a:r>
            <a:r>
              <a:rPr lang="zh-CN" altLang="en-US" sz="400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你们祈求，就给你们；寻找，就寻见；叩门，就给你们开门。”</a:t>
            </a:r>
            <a:r>
              <a:rPr lang="zh-CN" altLang="en-US" sz="31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（太</a:t>
            </a:r>
            <a:r>
              <a:rPr lang="en-US" altLang="zh-CN" sz="31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7</a:t>
            </a:r>
            <a:r>
              <a:rPr lang="en-US" altLang="zh-CN" sz="31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:</a:t>
            </a:r>
            <a:r>
              <a:rPr lang="en-US" altLang="zh-CN" sz="31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7</a:t>
            </a:r>
            <a:r>
              <a:rPr lang="zh-CN" altLang="en-US" sz="31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zh-CN" altLang="en-US" sz="400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zh-CN" altLang="en-US" sz="40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对你的生命更新，总不要灰心。因为改变你的，不是你自己的努力，而是拥有一切权柄的基督</a:t>
            </a:r>
            <a:r>
              <a:rPr lang="zh-CN" altLang="en-US" sz="40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</a:p>
        </p:txBody>
      </p:sp>
      <p:pic>
        <p:nvPicPr>
          <p:cNvPr id="4098" name="Picture 2" descr="耶稣你是我爱》 ..:: 青岛市基督教::..青岛基督教">
            <a:extLst>
              <a:ext uri="{FF2B5EF4-FFF2-40B4-BE49-F238E27FC236}">
                <a16:creationId xmlns:a16="http://schemas.microsoft.com/office/drawing/2014/main" id="{1B9F82EF-021C-46F6-99C6-24A7B33C2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21" y="0"/>
            <a:ext cx="1461911" cy="18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552520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贰</a:t>
            </a:r>
            <a:r>
              <a:rPr lang="en-US" altLang="zh-CN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跟从基督必然更新</a:t>
            </a:r>
            <a:endParaRPr lang="en-US" sz="4400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2" y="1797495"/>
            <a:ext cx="10396882" cy="465087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zh-CN" altLang="en-US" sz="40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对你遇见的苦难，不要畏缩，因为</a:t>
            </a:r>
            <a:r>
              <a:rPr lang="zh-CN" altLang="en-US" sz="4000" i="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祂必在你祷告时提升你的生命，让你高过一切的苦难和障碍。</a:t>
            </a:r>
            <a:endParaRPr lang="en-US" altLang="zh-CN" sz="4000" i="0" dirty="0">
              <a:solidFill>
                <a:schemeClr val="tx1"/>
              </a:solidFill>
              <a:effectLst/>
              <a:highlight>
                <a:srgbClr val="FFFF00"/>
              </a:highligh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zh-CN" sz="36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sz="36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约壹</a:t>
            </a:r>
            <a:r>
              <a:rPr lang="en-US" altLang="zh-CN" sz="36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4:4】</a:t>
            </a:r>
            <a:r>
              <a:rPr lang="en-US" altLang="zh-CN" sz="400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4000" b="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因为那在你们里面的</a:t>
            </a:r>
            <a:r>
              <a:rPr lang="en-US" altLang="zh-CN" sz="4000" b="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(</a:t>
            </a:r>
            <a:r>
              <a:rPr lang="zh-CN" altLang="en-US" sz="4000" b="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耶稣的圣灵</a:t>
            </a:r>
            <a:r>
              <a:rPr lang="en-US" altLang="zh-CN" sz="4000" b="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)</a:t>
            </a:r>
            <a:r>
              <a:rPr lang="zh-CN" altLang="en-US" sz="4000" b="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，比那在世界上的更大。</a:t>
            </a:r>
            <a:endParaRPr lang="zh-CN" altLang="en-US" sz="4000" i="0" dirty="0">
              <a:solidFill>
                <a:srgbClr val="0000CC"/>
              </a:solidFill>
              <a:effectLst/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pic>
        <p:nvPicPr>
          <p:cNvPr id="5122" name="Picture 2" descr="Pray the Jesus Way">
            <a:extLst>
              <a:ext uri="{FF2B5EF4-FFF2-40B4-BE49-F238E27FC236}">
                <a16:creationId xmlns:a16="http://schemas.microsoft.com/office/drawing/2014/main" id="{22A50E94-1382-4C6B-B52C-19DA89A19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5183" y="136071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868290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叁</a:t>
            </a:r>
            <a:r>
              <a:rPr lang="en-US" altLang="zh-CN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最重要的祝福是遇见基督</a:t>
            </a:r>
            <a:endParaRPr lang="en-US" sz="4400" dirty="0">
              <a:solidFill>
                <a:srgbClr val="0000FF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660071"/>
            <a:ext cx="10396883" cy="4098471"/>
          </a:xfrm>
        </p:spPr>
        <p:txBody>
          <a:bodyPr>
            <a:normAutofit/>
          </a:bodyPr>
          <a:lstStyle/>
          <a:p>
            <a:pPr algn="just"/>
            <a:r>
              <a:rPr lang="zh-CN" altLang="en-US" sz="3600" b="0" i="0" dirty="0"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我送给大家的第一个新年祝福，是最重要的，也是首要的祝福，就是“被基督得着”或“得着基督要我得的。”</a:t>
            </a:r>
          </a:p>
          <a:p>
            <a:pPr algn="just"/>
            <a:r>
              <a:rPr lang="zh-CN" altLang="en-US" sz="3600" b="1" i="0" dirty="0">
                <a:effectLst/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</a:rPr>
              <a:t>因为我深知，只有这个祝福，能更新你的生命，让你“不再一样”。</a:t>
            </a:r>
            <a:endParaRPr lang="zh-CN" altLang="en-US" sz="3600" b="0" i="0" dirty="0">
              <a:effectLst/>
              <a:highlight>
                <a:srgbClr val="FFFF00"/>
              </a:highlight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just"/>
            <a:r>
              <a:rPr lang="zh-CN" altLang="en-US" sz="3600" b="0" i="0" dirty="0"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所以，在新年伊始，请各位谨记：</a:t>
            </a:r>
          </a:p>
        </p:txBody>
      </p:sp>
    </p:spTree>
    <p:extLst>
      <p:ext uri="{BB962C8B-B14F-4D97-AF65-F5344CB8AC3E}">
        <p14:creationId xmlns:p14="http://schemas.microsoft.com/office/powerpoint/2010/main" val="26058760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叁</a:t>
            </a:r>
            <a:r>
              <a:rPr lang="en-US" altLang="zh-CN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最重要的祝福是遇见基督</a:t>
            </a:r>
            <a:endParaRPr lang="en-US" sz="4400" dirty="0">
              <a:solidFill>
                <a:srgbClr val="0000FF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660071"/>
            <a:ext cx="10559645" cy="4566306"/>
          </a:xfrm>
        </p:spPr>
        <p:txBody>
          <a:bodyPr>
            <a:normAutofit/>
          </a:bodyPr>
          <a:lstStyle/>
          <a:p>
            <a:pPr algn="just"/>
            <a:r>
              <a:rPr lang="en-US" altLang="zh-CN" sz="3600" b="0" i="0" dirty="0"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【</a:t>
            </a:r>
            <a:r>
              <a:rPr lang="zh-CN" altLang="en-US" sz="3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腓</a:t>
            </a:r>
            <a:r>
              <a:rPr lang="en-US" altLang="zh-CN" sz="3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3:12</a:t>
            </a:r>
            <a:r>
              <a:rPr lang="en-US" altLang="zh-CN" sz="3600" dirty="0">
                <a:latin typeface="SimHei" panose="02010609060101010101" pitchFamily="49" charset="-122"/>
                <a:ea typeface="SimHei" panose="02010609060101010101" pitchFamily="49" charset="-122"/>
              </a:rPr>
              <a:t>】</a:t>
            </a:r>
            <a:r>
              <a:rPr lang="zh-CN" altLang="en-US" sz="36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“</a:t>
            </a:r>
            <a:r>
              <a:rPr lang="zh-CN" altLang="en-US" sz="3600" b="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我乃是竭力追求，或者</a:t>
            </a:r>
            <a:r>
              <a:rPr lang="zh-CN" altLang="en-US" sz="3600" b="0" i="0" dirty="0">
                <a:solidFill>
                  <a:srgbClr val="0000CC"/>
                </a:solidFill>
                <a:effectLst/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可以得着基督耶稣所要我得的</a:t>
            </a:r>
            <a:r>
              <a:rPr lang="zh-CN" altLang="en-US" sz="3600" b="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。”</a:t>
            </a:r>
            <a:r>
              <a:rPr lang="en-US" altLang="zh-CN" sz="3200" b="0" i="0" dirty="0"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(</a:t>
            </a:r>
            <a:r>
              <a:rPr lang="zh-CN" altLang="en-US" sz="3200" b="0" i="0" dirty="0"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和合本</a:t>
            </a:r>
            <a:r>
              <a:rPr lang="en-US" altLang="zh-CN" sz="3200" b="0" i="0" dirty="0"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: </a:t>
            </a:r>
            <a:r>
              <a:rPr lang="zh-CN" altLang="en-US" sz="3200" b="0" i="0" dirty="0"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或者可以得着基督耶稣所以得着我的</a:t>
            </a:r>
            <a:r>
              <a:rPr lang="en-US" altLang="zh-CN" sz="3200" b="0" i="0" dirty="0"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)</a:t>
            </a:r>
          </a:p>
          <a:p>
            <a:pPr marL="0" indent="0" algn="just">
              <a:buNone/>
            </a:pPr>
            <a:r>
              <a:rPr lang="en-US" altLang="zh-CN" sz="4000" b="1" i="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</a:t>
            </a:r>
            <a:r>
              <a:rPr lang="en-US" altLang="zh-CN" sz="40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.</a:t>
            </a:r>
            <a:r>
              <a:rPr lang="zh-CN" altLang="en-US" sz="40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4000" b="1" i="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不是“时间的点”，而是“时间的主”</a:t>
            </a:r>
            <a:endParaRPr lang="zh-CN" altLang="en-US" sz="4000" b="0" i="0" dirty="0">
              <a:solidFill>
                <a:srgbClr val="C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/>
            <a:r>
              <a:rPr lang="zh-CN" altLang="en-US" sz="4000" b="0" i="0" dirty="0">
                <a:solidFill>
                  <a:schemeClr val="tx1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新年伊始，对我们最重要的，不是要跟“新年”这个</a:t>
            </a:r>
            <a:r>
              <a:rPr lang="zh-CN" altLang="en-US" sz="4000" b="0" i="0" u="sng" dirty="0">
                <a:solidFill>
                  <a:schemeClr val="tx1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时间点</a:t>
            </a:r>
            <a:r>
              <a:rPr lang="zh-CN" altLang="en-US" sz="4000" b="0" i="0" dirty="0">
                <a:solidFill>
                  <a:schemeClr val="tx1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相遇，而是要与</a:t>
            </a:r>
            <a:r>
              <a:rPr lang="zh-CN" altLang="en-US" sz="4000" b="0" i="0" u="sng" dirty="0">
                <a:solidFill>
                  <a:schemeClr val="tx1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基督这位“时间的主”</a:t>
            </a:r>
            <a:r>
              <a:rPr lang="zh-CN" altLang="en-US" sz="4000" b="0" i="0" dirty="0">
                <a:solidFill>
                  <a:schemeClr val="tx1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相遇。</a:t>
            </a:r>
          </a:p>
        </p:txBody>
      </p:sp>
    </p:spTree>
    <p:extLst>
      <p:ext uri="{BB962C8B-B14F-4D97-AF65-F5344CB8AC3E}">
        <p14:creationId xmlns:p14="http://schemas.microsoft.com/office/powerpoint/2010/main" val="37374808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叁</a:t>
            </a:r>
            <a:r>
              <a:rPr lang="en-US" altLang="zh-CN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最重要的祝福是遇见基督</a:t>
            </a:r>
            <a:endParaRPr lang="en-US" sz="4400" dirty="0">
              <a:solidFill>
                <a:srgbClr val="0000FF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87" y="1507672"/>
            <a:ext cx="10591044" cy="48824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zh-CN" sz="32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2.</a:t>
            </a:r>
            <a:r>
              <a:rPr lang="zh-CN" altLang="en-US" sz="32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跟从</a:t>
            </a:r>
            <a:r>
              <a:rPr lang="zh-CN" altLang="en-US" sz="3200" b="1" i="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基督，才有“新年”</a:t>
            </a:r>
            <a:endParaRPr lang="zh-CN" altLang="en-US" sz="3200" b="0" i="0" dirty="0">
              <a:solidFill>
                <a:srgbClr val="C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/>
            <a:r>
              <a:rPr lang="zh-CN" altLang="en-US" sz="32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如果没有遇见并跟从基督，我们就从没有经历过真正意义上的“新年”，因为我们所有的人生经历，都不过是“日复一日的重复”、“虚空的虚空”，“日光之下，并无新事”。</a:t>
            </a:r>
          </a:p>
          <a:p>
            <a:pPr algn="just"/>
            <a:r>
              <a:rPr lang="zh-CN" altLang="en-US" sz="32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遇见基督，是我们人生的新起点；从此以后，我们才开始经历时间上的“更新”，而且不是一年才更新一次，而是如先知耶利米说的“</a:t>
            </a:r>
            <a:r>
              <a:rPr lang="zh-CN" altLang="en-US" sz="3600" b="1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每早晨这都是新的，你的诚实极其广大</a:t>
            </a:r>
            <a:r>
              <a:rPr lang="zh-CN" altLang="en-US" sz="36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  <a:r>
              <a:rPr lang="zh-CN" altLang="en-US" sz="28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（哀</a:t>
            </a:r>
            <a:r>
              <a:rPr lang="en-US" altLang="zh-CN" sz="28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en-US" altLang="zh-CN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:</a:t>
            </a:r>
            <a:r>
              <a:rPr lang="en-US" altLang="zh-CN" sz="28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23</a:t>
            </a:r>
            <a:r>
              <a:rPr lang="zh-CN" altLang="en-US" sz="28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zh-CN" altLang="en-US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277074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叁</a:t>
            </a:r>
            <a:r>
              <a:rPr lang="en-US" altLang="zh-CN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4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最重要的祝福是遇见基督</a:t>
            </a:r>
            <a:endParaRPr lang="en-US" sz="4400" dirty="0">
              <a:solidFill>
                <a:srgbClr val="0000FF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660071"/>
            <a:ext cx="10396883" cy="39297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zh-CN" sz="3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3.</a:t>
            </a:r>
            <a:r>
              <a:rPr lang="zh-CN" altLang="en-US" sz="3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3600" b="1" i="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遇见基督，才能让时间的意义，彻底改变</a:t>
            </a:r>
            <a:endParaRPr lang="en-US" altLang="zh-CN" sz="3600" b="1" i="0" dirty="0">
              <a:solidFill>
                <a:srgbClr val="C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buFont typeface="Courier New" panose="02070309020205020404" pitchFamily="49" charset="0"/>
              <a:buChar char="o"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如果没有遇见基督，时间衡量的，其实不是我们生命的长度，而是我们死亡的长度</a:t>
            </a:r>
            <a:r>
              <a:rPr lang="en-US" altLang="zh-CN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——</a:t>
            </a:r>
            <a:r>
              <a:rPr lang="zh-CN" altLang="en-US" sz="3200" b="0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我们在死前活了多少年</a:t>
            </a: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但当我们遇见基督之后，时间衡量的，才是我们生命的长度</a:t>
            </a:r>
            <a:r>
              <a:rPr lang="en-US" altLang="zh-CN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——</a:t>
            </a:r>
            <a:r>
              <a:rPr lang="zh-CN" altLang="en-US" sz="3200" b="0" i="0" dirty="0">
                <a:effectLst/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我们怎样为永恒而活，怎样在地上有限的时间里，活出天上永恒的荣耀</a:t>
            </a: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52577864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结论：</a:t>
            </a:r>
            <a:r>
              <a:rPr lang="zh-CN" altLang="en-US" sz="6000" dirty="0">
                <a:solidFill>
                  <a:srgbClr val="C00000"/>
                </a:solidFill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跟从基督的新年</a:t>
            </a:r>
            <a:endParaRPr lang="en-US" sz="6000" dirty="0">
              <a:solidFill>
                <a:srgbClr val="C00000"/>
              </a:solidFill>
              <a:highlight>
                <a:srgbClr val="FFFF00"/>
              </a:highlight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992085"/>
            <a:ext cx="10485648" cy="4229005"/>
          </a:xfrm>
        </p:spPr>
        <p:txBody>
          <a:bodyPr>
            <a:normAutofit/>
          </a:bodyPr>
          <a:lstStyle/>
          <a:p>
            <a:pPr algn="ctr"/>
            <a:r>
              <a:rPr lang="en-US" altLang="zh-CN" sz="48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19.</a:t>
            </a:r>
            <a:r>
              <a:rPr lang="zh-CN" altLang="en-US" sz="48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耶稣对他们说，</a:t>
            </a:r>
            <a:r>
              <a:rPr lang="zh-CN" altLang="en-US" sz="4800" dirty="0">
                <a:solidFill>
                  <a:srgbClr val="0000CC"/>
                </a:solidFill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来跟从我</a:t>
            </a:r>
            <a:r>
              <a:rPr lang="zh-CN" altLang="en-US" sz="48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，                            我要叫你们得人如得鱼一样。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en-US" altLang="zh-CN" sz="4400" b="1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20.</a:t>
            </a:r>
            <a:r>
              <a:rPr lang="zh-CN" altLang="en-US" sz="4400" b="1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他们就立刻舍了网，</a:t>
            </a:r>
            <a:r>
              <a:rPr lang="zh-CN" altLang="en-US" sz="4400" b="1" dirty="0">
                <a:solidFill>
                  <a:srgbClr val="0000CC"/>
                </a:solidFill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跟从了</a:t>
            </a:r>
            <a:r>
              <a:rPr lang="zh-CN" altLang="en-US" sz="4400" b="1" dirty="0">
                <a:solidFill>
                  <a:srgbClr val="0000CC"/>
                </a:solidFill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祂</a:t>
            </a:r>
            <a:r>
              <a:rPr lang="zh-CN" altLang="en-US" sz="4400" b="1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。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en-US" altLang="zh-CN" sz="4400" b="1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22.</a:t>
            </a:r>
            <a:r>
              <a:rPr lang="zh-CN" altLang="en-US" sz="4400" b="1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他们立刻舍了船，别了父亲，</a:t>
            </a:r>
            <a:r>
              <a:rPr lang="zh-CN" altLang="en-US" sz="4400" b="1" dirty="0">
                <a:solidFill>
                  <a:srgbClr val="0000CC"/>
                </a:solidFill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跟从了耶稣</a:t>
            </a:r>
            <a:r>
              <a:rPr lang="zh-CN" altLang="en-US" sz="4400" b="1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。</a:t>
            </a:r>
            <a:endParaRPr lang="en-US" sz="4400" b="1" dirty="0">
              <a:solidFill>
                <a:srgbClr val="0000CC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92924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结论：</a:t>
            </a:r>
            <a:r>
              <a:rPr lang="zh-CN" altLang="en-US" sz="6000" dirty="0">
                <a:solidFill>
                  <a:srgbClr val="C00000"/>
                </a:solidFill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跟从基督的新年</a:t>
            </a:r>
            <a:endParaRPr lang="en-US" sz="6000" dirty="0">
              <a:solidFill>
                <a:srgbClr val="C00000"/>
              </a:solidFill>
              <a:highlight>
                <a:srgbClr val="FFFF00"/>
              </a:highlight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992086"/>
            <a:ext cx="10396883" cy="3597728"/>
          </a:xfrm>
        </p:spPr>
        <p:txBody>
          <a:bodyPr>
            <a:normAutofit/>
          </a:bodyPr>
          <a:lstStyle/>
          <a:p>
            <a:pPr algn="ctr"/>
            <a:r>
              <a:rPr lang="zh-CN" altLang="en-US" sz="5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壹</a:t>
            </a:r>
            <a:r>
              <a:rPr lang="en-US" altLang="zh-CN" sz="5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54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不是时间而是基督</a:t>
            </a:r>
            <a:endParaRPr lang="en-US" altLang="zh-CN" sz="5400" dirty="0">
              <a:solidFill>
                <a:srgbClr val="990099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  <a:p>
            <a:pPr algn="ctr"/>
            <a:r>
              <a:rPr lang="zh-CN" altLang="en-US" sz="5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贰</a:t>
            </a:r>
            <a:r>
              <a:rPr lang="en-US" altLang="zh-CN" sz="5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. </a:t>
            </a:r>
            <a:r>
              <a:rPr lang="zh-CN" altLang="en-US" sz="54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跟从基督必然更新</a:t>
            </a:r>
            <a:endParaRPr lang="en-US" altLang="zh-CN" sz="5400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  <a:p>
            <a:pPr algn="ctr"/>
            <a:r>
              <a:rPr lang="zh-CN" altLang="en-US" sz="5400" dirty="0">
                <a:solidFill>
                  <a:srgbClr val="0000FF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最重要的祝福是遇见基督</a:t>
            </a:r>
            <a:endParaRPr lang="en-US" altLang="zh-CN" sz="5400" dirty="0">
              <a:solidFill>
                <a:srgbClr val="990099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70059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  <a:latin typeface="Elephant" panose="02020904090505020303" pitchFamily="18" charset="0"/>
                <a:ea typeface="FZCuHeiSongS-B-GB" panose="02000000000000000000" pitchFamily="2" charset="-122"/>
              </a:rPr>
              <a:t>经文</a:t>
            </a:r>
            <a:r>
              <a:rPr lang="en-US" altLang="zh-CN" sz="4000" dirty="0">
                <a:solidFill>
                  <a:schemeClr val="tx1"/>
                </a:solidFill>
                <a:latin typeface="Elephant" panose="02020904090505020303" pitchFamily="18" charset="0"/>
                <a:ea typeface="FZCuHeiSongS-B-GB" panose="02000000000000000000" pitchFamily="2" charset="-122"/>
              </a:rPr>
              <a:t>: </a:t>
            </a:r>
            <a:r>
              <a:rPr lang="zh-CN" altLang="en-US" sz="4000" dirty="0">
                <a:solidFill>
                  <a:schemeClr val="tx1"/>
                </a:solidFill>
                <a:latin typeface="Elephant" panose="02020904090505020303" pitchFamily="18" charset="0"/>
                <a:ea typeface="FZCuHeiSongS-B-GB" panose="02000000000000000000" pitchFamily="2" charset="-122"/>
              </a:rPr>
              <a:t>马太福音</a:t>
            </a:r>
            <a:r>
              <a:rPr lang="en-US" altLang="zh-CN" sz="4000" dirty="0">
                <a:solidFill>
                  <a:schemeClr val="tx1"/>
                </a:solidFill>
                <a:latin typeface="Elephant" panose="02020904090505020303" pitchFamily="18" charset="0"/>
                <a:ea typeface="FZCuHeiSongS-B-GB" panose="02000000000000000000" pitchFamily="2" charset="-122"/>
              </a:rPr>
              <a:t>4:18-22</a:t>
            </a:r>
            <a:endParaRPr lang="en-US" sz="4000" dirty="0">
              <a:solidFill>
                <a:schemeClr val="tx1"/>
              </a:solidFill>
              <a:latin typeface="Elephant" panose="02020904090505020303" pitchFamily="18" charset="0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11841"/>
            <a:ext cx="10396883" cy="46783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21.</a:t>
            </a:r>
            <a:r>
              <a:rPr lang="zh-CN" altLang="en-US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从那里往前走，又看见弟兄二人，就是西庇太的儿子雅各，和他兄弟约翰，同他们的父亲西庇太在船上补网。</a:t>
            </a:r>
            <a:r>
              <a:rPr lang="zh-CN" altLang="en-US" sz="4400" dirty="0">
                <a:solidFill>
                  <a:srgbClr val="0000CC"/>
                </a:solidFill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耶稣就招呼他们</a:t>
            </a:r>
            <a:r>
              <a:rPr lang="zh-CN" altLang="en-US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22.</a:t>
            </a:r>
            <a:r>
              <a:rPr lang="zh-CN" altLang="en-US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他们立刻舍了船，别了父亲，</a:t>
            </a:r>
            <a:r>
              <a:rPr lang="zh-CN" altLang="en-US" sz="4400" dirty="0">
                <a:solidFill>
                  <a:srgbClr val="0000CC"/>
                </a:solidFill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跟从了耶稣</a:t>
            </a:r>
            <a:r>
              <a:rPr lang="zh-CN" altLang="en-US" sz="4400" dirty="0">
                <a:solidFill>
                  <a:srgbClr val="0000CC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。</a:t>
            </a:r>
            <a:endParaRPr lang="en-US" sz="4400" dirty="0">
              <a:solidFill>
                <a:srgbClr val="0000CC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145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结论：  </a:t>
            </a:r>
            <a:r>
              <a:rPr lang="zh-CN" altLang="en-US" sz="6000" b="0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新年的祝福</a:t>
            </a:r>
            <a:endParaRPr lang="en-US" sz="6000" dirty="0">
              <a:solidFill>
                <a:srgbClr val="FF0000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660071"/>
            <a:ext cx="10564931" cy="47300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8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是“最重要的新年祝福”，                                                     </a:t>
            </a:r>
            <a:endParaRPr lang="en-US" altLang="zh-CN" sz="4800" b="0" i="0" dirty="0">
              <a:solidFill>
                <a:schemeClr val="tx1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8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它不是时间点的“新”，                      </a:t>
            </a:r>
            <a:endParaRPr lang="en-US" altLang="zh-CN" sz="4800" b="0" i="0" dirty="0">
              <a:solidFill>
                <a:schemeClr val="tx1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800" b="0" i="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而是生命“更新”的新 ，                        </a:t>
            </a:r>
            <a:endParaRPr lang="en-US" altLang="zh-CN" sz="4800" b="0" i="0" dirty="0">
              <a:solidFill>
                <a:schemeClr val="tx1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400" b="0" i="0" dirty="0">
                <a:effectLst/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就是愿圣灵引导你，遇见基督，</a:t>
            </a:r>
            <a:endParaRPr lang="en-US" altLang="zh-CN" sz="4400" b="0" i="0" dirty="0">
              <a:effectLst/>
              <a:highlight>
                <a:srgbClr val="FFFF00"/>
              </a:highligh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400" b="0" i="0" dirty="0">
                <a:effectLst/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得到最大的祝福，得到生命的更新！</a:t>
            </a:r>
            <a:r>
              <a:rPr lang="zh-CN" altLang="en-US" sz="2800" b="0" i="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阿们。</a:t>
            </a:r>
            <a:endParaRPr lang="zh-CN" altLang="en-US" sz="4800" b="0" i="0" dirty="0">
              <a:solidFill>
                <a:srgbClr val="C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139234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0F887-4377-4DD7-9397-29501C362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8746898" cy="1646302"/>
          </a:xfrm>
        </p:spPr>
        <p:txBody>
          <a:bodyPr>
            <a:normAutofit/>
          </a:bodyPr>
          <a:lstStyle/>
          <a:p>
            <a:pPr algn="ctr"/>
            <a:r>
              <a:rPr lang="zh-CN" altLang="en-US" sz="9600" dirty="0">
                <a:solidFill>
                  <a:srgbClr val="990099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跟从基督的新年</a:t>
            </a:r>
            <a:endParaRPr lang="en-US" sz="9600" dirty="0">
              <a:solidFill>
                <a:srgbClr val="990099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354BB8-616F-447D-A81F-5D8F298A2F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zh-CN" altLang="en-US" sz="36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马太福音</a:t>
            </a:r>
            <a:r>
              <a:rPr lang="en-US" altLang="zh-CN" sz="36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4:18-22</a:t>
            </a:r>
            <a:endParaRPr lang="en-US" sz="3600" b="1" dirty="0">
              <a:solidFill>
                <a:srgbClr val="0000CC"/>
              </a:solidFill>
              <a:latin typeface="Book Antiqua" panose="02040602050305030304" pitchFamily="18" charset="0"/>
              <a:ea typeface="STZhongsong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633196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回顾</a:t>
            </a:r>
            <a:r>
              <a:rPr lang="zh-CN" altLang="en-US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引言</a:t>
            </a:r>
            <a:r>
              <a:rPr lang="en-US" altLang="zh-CN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: </a:t>
            </a:r>
            <a:r>
              <a:rPr lang="zh-CN" altLang="en-US" sz="40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（</a:t>
            </a:r>
            <a:r>
              <a:rPr lang="en-US" altLang="zh-CN" sz="40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2021</a:t>
            </a:r>
            <a:r>
              <a:rPr lang="zh-CN" altLang="en-US" sz="40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年第一个主日信息</a:t>
            </a:r>
            <a:r>
              <a:rPr lang="en-US" altLang="zh-CN" sz="4000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)</a:t>
            </a:r>
            <a:endParaRPr lang="en-US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11842"/>
            <a:ext cx="10396883" cy="389151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4000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2020</a:t>
            </a:r>
            <a:r>
              <a:rPr lang="zh-CN" altLang="en-US" sz="4000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年，这极不平凡的一年里，又发生了许许多多牵动人心震撼世界的国际新闻。</a:t>
            </a:r>
            <a:endParaRPr lang="en-US" altLang="zh-CN" sz="4000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40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往年，重大国际事件影响的可能是某个区域的某些人，</a:t>
            </a:r>
            <a:endParaRPr lang="en-US" altLang="zh-CN" sz="400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40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然而</a:t>
            </a:r>
            <a:r>
              <a:rPr lang="en-US" altLang="zh-CN" sz="40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2020</a:t>
            </a:r>
            <a:r>
              <a:rPr lang="zh-CN" altLang="en-US" sz="40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年，却有不少全球性的重大事件，</a:t>
            </a:r>
            <a:r>
              <a:rPr lang="zh-CN" altLang="en-US" sz="4000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关系到几乎每一个人</a:t>
            </a:r>
            <a:r>
              <a:rPr lang="zh-CN" altLang="en-US" sz="400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542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引言</a:t>
            </a:r>
            <a:r>
              <a:rPr lang="en-US" altLang="zh-CN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:</a:t>
            </a:r>
            <a:endParaRPr lang="en-US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676647"/>
            <a:ext cx="10396883" cy="38915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1.</a:t>
            </a:r>
            <a:endParaRPr lang="en-US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4000" b="0" i="0" dirty="0">
                <a:effectLst/>
                <a:latin typeface="STZhongsong" panose="02010600040101010101" pitchFamily="2" charset="-122"/>
                <a:ea typeface="STZhongsong" panose="02010600040101010101" pitchFamily="2" charset="-122"/>
              </a:rPr>
              <a:t>2020</a:t>
            </a:r>
            <a:r>
              <a:rPr lang="zh-CN" altLang="en-US" sz="4000" b="0" i="0" dirty="0">
                <a:effectLst/>
                <a:latin typeface="STZhongsong" panose="02010600040101010101" pitchFamily="2" charset="-122"/>
                <a:ea typeface="STZhongsong" panose="02010600040101010101" pitchFamily="2" charset="-122"/>
              </a:rPr>
              <a:t>年，全世界各地民生和经济受到新型冠状病毒</a:t>
            </a:r>
            <a:r>
              <a:rPr lang="en-US" altLang="zh-CN" sz="4000" b="0" i="0" dirty="0">
                <a:effectLst/>
                <a:latin typeface="STZhongsong" panose="02010600040101010101" pitchFamily="2" charset="-122"/>
                <a:ea typeface="STZhongsong" panose="02010600040101010101" pitchFamily="2" charset="-122"/>
              </a:rPr>
              <a:t>Sars-CoV-2</a:t>
            </a:r>
            <a:r>
              <a:rPr lang="zh-CN" altLang="en-US" sz="4000" b="0" i="0" dirty="0">
                <a:effectLst/>
                <a:latin typeface="STZhongsong" panose="02010600040101010101" pitchFamily="2" charset="-122"/>
                <a:ea typeface="STZhongsong" panose="02010600040101010101" pitchFamily="2" charset="-122"/>
              </a:rPr>
              <a:t>大流行疫情的巨大冲击。</a:t>
            </a:r>
            <a:r>
              <a:rPr lang="zh-CN" altLang="en-US" sz="40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新冠病毒改变了世界！</a:t>
            </a:r>
            <a:endParaRPr lang="en-US" sz="44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1026" name="Picture 2" descr="新冠病毒">
            <a:extLst>
              <a:ext uri="{FF2B5EF4-FFF2-40B4-BE49-F238E27FC236}">
                <a16:creationId xmlns:a16="http://schemas.microsoft.com/office/drawing/2014/main" id="{4403ADFE-A340-45C8-8CDC-D9C9467BAC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241" y="536806"/>
            <a:ext cx="6096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9137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前言</a:t>
            </a:r>
            <a:r>
              <a:rPr lang="en-US" altLang="zh-CN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:</a:t>
            </a:r>
            <a:endParaRPr lang="en-US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11841"/>
            <a:ext cx="10440280" cy="4377111"/>
          </a:xfrm>
        </p:spPr>
        <p:txBody>
          <a:bodyPr>
            <a:normAutofit/>
          </a:bodyPr>
          <a:lstStyle/>
          <a:p>
            <a:pPr algn="just"/>
            <a:r>
              <a:rPr lang="zh-CN" altLang="en-US" sz="48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经历了充满苦难、煎熬的</a:t>
            </a:r>
            <a:r>
              <a:rPr lang="en-US" altLang="zh-CN" sz="48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2020,2021</a:t>
            </a:r>
            <a:r>
              <a:rPr lang="zh-CN" altLang="en-US" sz="48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年，进入</a:t>
            </a:r>
            <a:r>
              <a:rPr lang="en-US" altLang="zh-CN" sz="48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2022</a:t>
            </a:r>
            <a:r>
              <a:rPr lang="zh-CN" altLang="en-US" sz="48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年，上帝赐给我们今年主日的经文是这节著名的经文：</a:t>
            </a:r>
          </a:p>
          <a:p>
            <a:pPr algn="just"/>
            <a:r>
              <a:rPr lang="en-US" altLang="zh-CN" sz="4800" b="1" i="0" dirty="0">
                <a:effectLst/>
                <a:latin typeface="-apple-system-font"/>
                <a:ea typeface="宋体" panose="02010600030101010101" pitchFamily="2" charset="-122"/>
              </a:rPr>
              <a:t>【</a:t>
            </a:r>
            <a:r>
              <a:rPr lang="zh-CN" altLang="en-US" sz="4800" b="1" i="0" dirty="0">
                <a:effectLst/>
                <a:latin typeface="-apple-system-font"/>
                <a:ea typeface="宋体" panose="02010600030101010101" pitchFamily="2" charset="-122"/>
              </a:rPr>
              <a:t>太</a:t>
            </a:r>
            <a:r>
              <a:rPr lang="en-US" altLang="zh-CN" sz="4800" b="1" i="0" dirty="0">
                <a:effectLst/>
                <a:latin typeface="-apple-system-font"/>
                <a:ea typeface="宋体" panose="02010600030101010101" pitchFamily="2" charset="-122"/>
              </a:rPr>
              <a:t>4:19】</a:t>
            </a:r>
            <a:r>
              <a:rPr lang="zh-CN" altLang="en-US" sz="480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耶稣对他们说：“</a:t>
            </a:r>
            <a:r>
              <a:rPr lang="zh-CN" altLang="en-US" sz="4800" i="0" dirty="0">
                <a:solidFill>
                  <a:srgbClr val="0000CC"/>
                </a:solidFill>
                <a:effectLst/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来跟从我！我要叫你们得人</a:t>
            </a:r>
            <a:r>
              <a:rPr lang="zh-CN" altLang="en-US" sz="4800" i="0" dirty="0">
                <a:solidFill>
                  <a:srgbClr val="0000CC"/>
                </a:solidFill>
                <a:effectLst/>
                <a:latin typeface="FZCuHeiSongS-B-GB" panose="02000000000000000000" pitchFamily="2" charset="-122"/>
                <a:ea typeface="FZCuHeiSongS-B-GB" panose="02000000000000000000" pitchFamily="2" charset="-122"/>
              </a:rPr>
              <a:t>如得鱼一样。”</a:t>
            </a:r>
          </a:p>
        </p:txBody>
      </p:sp>
    </p:spTree>
    <p:extLst>
      <p:ext uri="{BB962C8B-B14F-4D97-AF65-F5344CB8AC3E}">
        <p14:creationId xmlns:p14="http://schemas.microsoft.com/office/powerpoint/2010/main" val="65300303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前言</a:t>
            </a:r>
            <a:r>
              <a:rPr lang="en-US" altLang="zh-CN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:</a:t>
            </a:r>
            <a:endParaRPr lang="en-US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93" y="1480786"/>
            <a:ext cx="10514278" cy="4629308"/>
          </a:xfrm>
        </p:spPr>
        <p:txBody>
          <a:bodyPr>
            <a:noAutofit/>
          </a:bodyPr>
          <a:lstStyle/>
          <a:p>
            <a:pPr algn="just"/>
            <a:r>
              <a:rPr lang="zh-CN" altLang="en-US" sz="44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乍看</a:t>
            </a:r>
            <a:r>
              <a:rPr lang="zh-CN" altLang="en-US" sz="4400" b="1" dirty="0">
                <a:solidFill>
                  <a:srgbClr val="3333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这节经文</a:t>
            </a:r>
            <a:r>
              <a:rPr lang="zh-CN" altLang="en-US" sz="44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，跟新年没有任何关系。</a:t>
            </a:r>
          </a:p>
          <a:p>
            <a:pPr algn="just"/>
            <a:r>
              <a:rPr lang="zh-CN" altLang="en-US" sz="44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但是当我们在父神面前祷告默想的时候，圣灵引导我们看到，这节经文，有极深的美意。</a:t>
            </a:r>
          </a:p>
          <a:p>
            <a:pPr algn="just"/>
            <a:r>
              <a:rPr lang="zh-CN" altLang="en-US" sz="44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我们很多人，之所以</a:t>
            </a:r>
            <a:r>
              <a:rPr lang="zh-CN" altLang="en-US" sz="4400" b="1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</a:rPr>
              <a:t>很重视“新年”</a:t>
            </a:r>
            <a:r>
              <a:rPr lang="zh-CN" altLang="en-US" sz="44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，因为我们希望</a:t>
            </a:r>
            <a:r>
              <a:rPr lang="zh-CN" altLang="en-US" sz="4400" b="1" i="0" dirty="0">
                <a:solidFill>
                  <a:srgbClr val="990099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借着新年的到来，得到“更新”的祝福</a:t>
            </a:r>
            <a:r>
              <a:rPr lang="zh-CN" altLang="en-US" sz="44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6703455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3FE-25BB-45CC-9CBF-04903DA8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67833"/>
            <a:ext cx="10396882" cy="1151965"/>
          </a:xfrm>
        </p:spPr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前言</a:t>
            </a:r>
            <a:r>
              <a:rPr lang="en-US" altLang="zh-CN" dirty="0">
                <a:solidFill>
                  <a:schemeClr val="tx1"/>
                </a:solidFill>
                <a:latin typeface="FZCuHeiSongS-B-GB" panose="02000000000000000000" pitchFamily="2" charset="-122"/>
                <a:ea typeface="FZCuHeiSongS-B-GB" panose="02000000000000000000" pitchFamily="2" charset="-122"/>
              </a:rPr>
              <a:t>:</a:t>
            </a:r>
            <a:endParaRPr lang="en-US" dirty="0">
              <a:solidFill>
                <a:schemeClr val="tx1"/>
              </a:solidFill>
              <a:latin typeface="FZCuHeiSongS-B-GB" panose="02000000000000000000" pitchFamily="2" charset="-122"/>
              <a:ea typeface="FZCuHeiSongS-B-GB" panose="02000000000000000000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E2AF-F5AA-432A-BFE3-63E342161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619798"/>
            <a:ext cx="10598846" cy="4678325"/>
          </a:xfrm>
        </p:spPr>
        <p:txBody>
          <a:bodyPr>
            <a:normAutofit/>
          </a:bodyPr>
          <a:lstStyle/>
          <a:p>
            <a:pPr algn="just"/>
            <a:r>
              <a:rPr lang="zh-CN" altLang="en-US" sz="3600" b="1" i="0" dirty="0">
                <a:solidFill>
                  <a:srgbClr val="990099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我们盼望过去的艰难困苦，过去的遗憾，过去的失败，都随着新年的来到而消失。</a:t>
            </a:r>
          </a:p>
          <a:p>
            <a:pPr algn="just"/>
            <a:r>
              <a:rPr lang="zh-CN" altLang="en-US" sz="3600" b="1" i="0" dirty="0">
                <a:solidFill>
                  <a:srgbClr val="990099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所以，“</a:t>
            </a:r>
            <a:r>
              <a:rPr lang="zh-CN" altLang="en-US" sz="3600" b="1" i="0" dirty="0">
                <a:solidFill>
                  <a:srgbClr val="990099"/>
                </a:solidFill>
                <a:effectLst/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</a:rPr>
              <a:t>新年</a:t>
            </a:r>
            <a:r>
              <a:rPr lang="zh-CN" altLang="en-US" sz="3600" b="1" i="0" dirty="0">
                <a:solidFill>
                  <a:srgbClr val="990099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”的最重要的意义之一，就是“</a:t>
            </a:r>
            <a:r>
              <a:rPr lang="zh-CN" altLang="en-US" sz="3600" b="1" i="0" dirty="0">
                <a:solidFill>
                  <a:srgbClr val="990099"/>
                </a:solidFill>
                <a:effectLst/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</a:rPr>
              <a:t>更新的盼望</a:t>
            </a:r>
            <a:r>
              <a:rPr lang="zh-CN" altLang="en-US" sz="3600" b="1" i="0" dirty="0">
                <a:solidFill>
                  <a:srgbClr val="990099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”。</a:t>
            </a:r>
          </a:p>
          <a:p>
            <a:pPr algn="just"/>
            <a:r>
              <a:rPr lang="zh-CN" altLang="en-US" sz="3600" b="1" i="0" dirty="0">
                <a:solidFill>
                  <a:srgbClr val="990099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但圣灵赐给我们的这节经文，告诉我们：</a:t>
            </a:r>
          </a:p>
          <a:p>
            <a:pPr algn="just"/>
            <a:r>
              <a:rPr lang="zh-CN" altLang="en-US" sz="4000" b="1" i="0" dirty="0">
                <a:solidFill>
                  <a:srgbClr val="990099"/>
                </a:solidFill>
                <a:effectLst/>
                <a:highlight>
                  <a:srgbClr val="FFFF00"/>
                </a:highlight>
                <a:latin typeface="FZCuHeiSongS-B-GB" panose="02000000000000000000" pitchFamily="2" charset="-122"/>
                <a:ea typeface="FZCuHeiSongS-B-GB" panose="02000000000000000000" pitchFamily="2" charset="-122"/>
              </a:rPr>
              <a:t>最好的更新，不是时间上的改变，而是遇见基督。</a:t>
            </a:r>
          </a:p>
        </p:txBody>
      </p:sp>
    </p:spTree>
    <p:extLst>
      <p:ext uri="{BB962C8B-B14F-4D97-AF65-F5344CB8AC3E}">
        <p14:creationId xmlns:p14="http://schemas.microsoft.com/office/powerpoint/2010/main" val="81956544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1471</TotalTime>
  <Words>1882</Words>
  <Application>Microsoft Office PowerPoint</Application>
  <PresentationFormat>Widescreen</PresentationFormat>
  <Paragraphs>124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3" baseType="lpstr">
      <vt:lpstr>-apple-system-font</vt:lpstr>
      <vt:lpstr>FZCuHeiSongS-B-GB</vt:lpstr>
      <vt:lpstr>Microsoft YaHei</vt:lpstr>
      <vt:lpstr>SimHei</vt:lpstr>
      <vt:lpstr>STZhongsong</vt:lpstr>
      <vt:lpstr>Arial</vt:lpstr>
      <vt:lpstr>Book Antiqua</vt:lpstr>
      <vt:lpstr>Courier New</vt:lpstr>
      <vt:lpstr>Elephant</vt:lpstr>
      <vt:lpstr>Trebuchet MS</vt:lpstr>
      <vt:lpstr>Wingdings</vt:lpstr>
      <vt:lpstr>Wingdings 3</vt:lpstr>
      <vt:lpstr>Facet</vt:lpstr>
      <vt:lpstr>   经文： 马太福音4:18-22</vt:lpstr>
      <vt:lpstr>经文: 马太福音4:18-22</vt:lpstr>
      <vt:lpstr>经文: 马太福音4:18-22</vt:lpstr>
      <vt:lpstr>跟从基督的新年</vt:lpstr>
      <vt:lpstr>回顾引言: （2021年第一个主日信息)</vt:lpstr>
      <vt:lpstr>引言:</vt:lpstr>
      <vt:lpstr>前言:</vt:lpstr>
      <vt:lpstr>前言:</vt:lpstr>
      <vt:lpstr>前言:</vt:lpstr>
      <vt:lpstr>壹. 不是时间而是基督</vt:lpstr>
      <vt:lpstr>壹. 不是时间而是基督</vt:lpstr>
      <vt:lpstr>壹. 不是时间而是基督</vt:lpstr>
      <vt:lpstr>壹. 不是时间而是基督</vt:lpstr>
      <vt:lpstr>壹. 不是时间而是基督</vt:lpstr>
      <vt:lpstr>壹. 不是时间而是基督</vt:lpstr>
      <vt:lpstr>贰. 跟从基督必然更新</vt:lpstr>
      <vt:lpstr>贰. 跟从基督必然更新</vt:lpstr>
      <vt:lpstr>贰. 跟从基督必然更新</vt:lpstr>
      <vt:lpstr>贰. 跟从基督必然更新</vt:lpstr>
      <vt:lpstr>贰. 跟从基督必然更新</vt:lpstr>
      <vt:lpstr>贰. 跟从基督必然更新</vt:lpstr>
      <vt:lpstr>贰. 跟从基督必然更新</vt:lpstr>
      <vt:lpstr>贰. 跟从基督必然更新</vt:lpstr>
      <vt:lpstr>叁. 最重要的祝福是遇见基督</vt:lpstr>
      <vt:lpstr>叁. 最重要的祝福是遇见基督</vt:lpstr>
      <vt:lpstr>叁. 最重要的祝福是遇见基督</vt:lpstr>
      <vt:lpstr>叁. 最重要的祝福是遇见基督</vt:lpstr>
      <vt:lpstr>结论：跟从基督的新年</vt:lpstr>
      <vt:lpstr>结论：跟从基督的新年</vt:lpstr>
      <vt:lpstr>结论：  新年的祝福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世界怎么啦？</dc:title>
  <dc:creator>MacPro-15</dc:creator>
  <cp:lastModifiedBy>Pang, KH</cp:lastModifiedBy>
  <cp:revision>47</cp:revision>
  <dcterms:created xsi:type="dcterms:W3CDTF">2021-01-02T08:46:38Z</dcterms:created>
  <dcterms:modified xsi:type="dcterms:W3CDTF">2022-01-30T03:04:37Z</dcterms:modified>
</cp:coreProperties>
</file>